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2" r:id="rId4"/>
    <p:sldId id="267" r:id="rId5"/>
    <p:sldId id="268" r:id="rId6"/>
    <p:sldId id="272" r:id="rId7"/>
    <p:sldId id="269" r:id="rId8"/>
    <p:sldId id="274" r:id="rId9"/>
    <p:sldId id="273" r:id="rId10"/>
    <p:sldId id="270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34339-55F6-514C-BB2E-96EBF2E572A4}" v="3" dt="2024-05-23T17:26:04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05"/>
  </p:normalViewPr>
  <p:slideViewPr>
    <p:cSldViewPr snapToGrid="0">
      <p:cViewPr varScale="1">
        <p:scale>
          <a:sx n="107" d="100"/>
          <a:sy n="107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rabh Bhooshan Mishra" userId="20c96345-0fb0-4fff-bb3d-c3c883eef2dc" providerId="ADAL" clId="{B3734339-55F6-514C-BB2E-96EBF2E572A4}"/>
    <pc:docChg chg="undo custSel modSld">
      <pc:chgData name="Saurabh Bhooshan Mishra" userId="20c96345-0fb0-4fff-bb3d-c3c883eef2dc" providerId="ADAL" clId="{B3734339-55F6-514C-BB2E-96EBF2E572A4}" dt="2024-05-23T17:21:42.341" v="3"/>
      <pc:docMkLst>
        <pc:docMk/>
      </pc:docMkLst>
      <pc:sldChg chg="addSp modSp mod modAnim">
        <pc:chgData name="Saurabh Bhooshan Mishra" userId="20c96345-0fb0-4fff-bb3d-c3c883eef2dc" providerId="ADAL" clId="{B3734339-55F6-514C-BB2E-96EBF2E572A4}" dt="2024-05-23T17:21:42.341" v="3"/>
        <pc:sldMkLst>
          <pc:docMk/>
          <pc:sldMk cId="2037815595" sldId="275"/>
        </pc:sldMkLst>
        <pc:picChg chg="add mod">
          <ac:chgData name="Saurabh Bhooshan Mishra" userId="20c96345-0fb0-4fff-bb3d-c3c883eef2dc" providerId="ADAL" clId="{B3734339-55F6-514C-BB2E-96EBF2E572A4}" dt="2024-05-23T17:21:41.188" v="2" actId="688"/>
          <ac:picMkLst>
            <pc:docMk/>
            <pc:sldMk cId="2037815595" sldId="275"/>
            <ac:picMk id="3" creationId="{C43B2BD7-954F-E06D-3DCC-61D2BC21D46D}"/>
          </ac:picMkLst>
        </pc:picChg>
      </pc:sldChg>
    </pc:docChg>
  </pc:docChgLst>
  <pc:docChgLst>
    <pc:chgData name="Saurabh Bhooshan Mishra" userId="20c96345-0fb0-4fff-bb3d-c3c883eef2dc" providerId="ADAL" clId="{C1AE5CAE-592F-C24B-AAB0-535F51F31F58}"/>
    <pc:docChg chg="custSel addSld modSld">
      <pc:chgData name="Saurabh Bhooshan Mishra" userId="20c96345-0fb0-4fff-bb3d-c3c883eef2dc" providerId="ADAL" clId="{C1AE5CAE-592F-C24B-AAB0-535F51F31F58}" dt="2024-04-29T06:54:13.601" v="3" actId="164"/>
      <pc:docMkLst>
        <pc:docMk/>
      </pc:docMkLst>
      <pc:sldChg chg="addSp modSp">
        <pc:chgData name="Saurabh Bhooshan Mishra" userId="20c96345-0fb0-4fff-bb3d-c3c883eef2dc" providerId="ADAL" clId="{C1AE5CAE-592F-C24B-AAB0-535F51F31F58}" dt="2024-04-29T06:54:13.601" v="3" actId="164"/>
        <pc:sldMkLst>
          <pc:docMk/>
          <pc:sldMk cId="2763362398" sldId="268"/>
        </pc:sldMkLst>
        <pc:spChg chg="mod">
          <ac:chgData name="Saurabh Bhooshan Mishra" userId="20c96345-0fb0-4fff-bb3d-c3c883eef2dc" providerId="ADAL" clId="{C1AE5CAE-592F-C24B-AAB0-535F51F31F58}" dt="2024-04-29T06:54:13.601" v="3" actId="164"/>
          <ac:spMkLst>
            <pc:docMk/>
            <pc:sldMk cId="2763362398" sldId="268"/>
            <ac:spMk id="122" creationId="{2CBED021-3F98-4F61-E737-9C920176DF95}"/>
          </ac:spMkLst>
        </pc:spChg>
        <pc:spChg chg="mod">
          <ac:chgData name="Saurabh Bhooshan Mishra" userId="20c96345-0fb0-4fff-bb3d-c3c883eef2dc" providerId="ADAL" clId="{C1AE5CAE-592F-C24B-AAB0-535F51F31F58}" dt="2024-04-29T06:54:13.601" v="3" actId="164"/>
          <ac:spMkLst>
            <pc:docMk/>
            <pc:sldMk cId="2763362398" sldId="268"/>
            <ac:spMk id="123" creationId="{C14D01AA-4EDE-AF4F-DFDF-7C0E7A6F7E9A}"/>
          </ac:spMkLst>
        </pc:spChg>
        <pc:grpChg chg="add mod">
          <ac:chgData name="Saurabh Bhooshan Mishra" userId="20c96345-0fb0-4fff-bb3d-c3c883eef2dc" providerId="ADAL" clId="{C1AE5CAE-592F-C24B-AAB0-535F51F31F58}" dt="2024-04-29T06:54:13.601" v="3" actId="164"/>
          <ac:grpSpMkLst>
            <pc:docMk/>
            <pc:sldMk cId="2763362398" sldId="268"/>
            <ac:grpSpMk id="5" creationId="{D1A4137E-8C57-6269-EBB6-6D11665E12CB}"/>
          </ac:grpSpMkLst>
        </pc:grpChg>
        <pc:grpChg chg="mod">
          <ac:chgData name="Saurabh Bhooshan Mishra" userId="20c96345-0fb0-4fff-bb3d-c3c883eef2dc" providerId="ADAL" clId="{C1AE5CAE-592F-C24B-AAB0-535F51F31F58}" dt="2024-04-29T06:54:13.601" v="3" actId="164"/>
          <ac:grpSpMkLst>
            <pc:docMk/>
            <pc:sldMk cId="2763362398" sldId="268"/>
            <ac:grpSpMk id="121" creationId="{66336FD4-961F-4B4C-CDD0-CDB47EABBF2E}"/>
          </ac:grpSpMkLst>
        </pc:grpChg>
      </pc:sldChg>
      <pc:sldChg chg="addSp delSp modSp add mod delAnim modAnim">
        <pc:chgData name="Saurabh Bhooshan Mishra" userId="20c96345-0fb0-4fff-bb3d-c3c883eef2dc" providerId="ADAL" clId="{C1AE5CAE-592F-C24B-AAB0-535F51F31F58}" dt="2024-04-23T06:01:04.317" v="2"/>
        <pc:sldMkLst>
          <pc:docMk/>
          <pc:sldMk cId="2485831260" sldId="276"/>
        </pc:sldMkLst>
        <pc:picChg chg="add mod">
          <ac:chgData name="Saurabh Bhooshan Mishra" userId="20c96345-0fb0-4fff-bb3d-c3c883eef2dc" providerId="ADAL" clId="{C1AE5CAE-592F-C24B-AAB0-535F51F31F58}" dt="2024-04-23T06:01:04.317" v="2"/>
          <ac:picMkLst>
            <pc:docMk/>
            <pc:sldMk cId="2485831260" sldId="276"/>
            <ac:picMk id="3" creationId="{C14890A0-A1F3-4016-C1D2-0A1EC8E671AD}"/>
          </ac:picMkLst>
        </pc:picChg>
        <pc:picChg chg="del">
          <ac:chgData name="Saurabh Bhooshan Mishra" userId="20c96345-0fb0-4fff-bb3d-c3c883eef2dc" providerId="ADAL" clId="{C1AE5CAE-592F-C24B-AAB0-535F51F31F58}" dt="2024-04-23T06:00:53.275" v="1" actId="478"/>
          <ac:picMkLst>
            <pc:docMk/>
            <pc:sldMk cId="2485831260" sldId="276"/>
            <ac:picMk id="8" creationId="{9786861C-39B9-A7A8-6C16-76361A6BA4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16E7C-0BB1-3143-8E68-CECD7E312B71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3F7E7-FB31-B84B-ACC8-2233963D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2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3F7E7-FB31-B84B-ACC8-2233963D7A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2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0C23-7A82-02B3-EE67-828E493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98A79-0F95-FE18-B231-8A8068B64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693BB-A25E-DC82-28DD-1A608F301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7323-2348-1E47-8C73-F0D9A5E45EF6}" type="datetime1">
              <a:rPr lang="en-IN" smtClean="0"/>
              <a:t>23/05/24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95B3-544C-8F79-5694-ADAE0D81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434E4-712C-C9D7-5053-CA57D3EA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7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F112-0EBF-D11C-3BDD-311960EEF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B6F5C-C085-B4FC-6124-2307BE5A9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FE07F-31D0-3FDF-12B0-1937CD5D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E3E3-796B-7B48-9467-DD1384358E64}" type="datetime1">
              <a:rPr lang="en-IN" smtClean="0"/>
              <a:t>23/05/24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1D9F1-737A-8A48-985B-AD9B2D55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2B006-83BA-D888-9E8F-AE7697FA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21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73A06-53D9-2895-25C0-CDDC89BF24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ECFD5-9B6D-19AC-7928-7D8B5CEE0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00F77-A4F8-2987-B26C-1DF49B4D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2B7F8-581C-C941-939A-C59D7219974C}" type="datetime1">
              <a:rPr lang="en-IN" smtClean="0"/>
              <a:t>23/05/24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CBA7F-BDCE-76D8-FBDB-B981C64B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82FC6-A278-31C1-5FE8-5588C1BC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8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B084-DE50-D4B9-04EA-7CA141D7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A364-7A34-892A-686E-56F8E20AD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394B-C3A8-1EB0-68A8-30D9CEEC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52B9-10AF-204D-8175-3C7ED73459A2}" type="datetime1">
              <a:rPr lang="en-IN" smtClean="0"/>
              <a:t>23/05/24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BD045-4AFF-50D5-C7D3-9ACDE28D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C01C-0ED3-467A-A290-6F234F99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3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FCB2-E057-E1E0-DA2F-FE388839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5211B-322D-5471-1BE5-7096C8787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A0C01-906D-AC81-B081-61AFDD25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8A3C-4E02-FF4A-B74D-0A0BC7D562CF}" type="datetime1">
              <a:rPr lang="en-IN" smtClean="0"/>
              <a:t>23/05/24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10EFC-9050-A25A-8C41-272C6BC0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D4B9F-E2DF-8AC7-5DE3-46AF591B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8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4ADED-3ADB-3E9E-FC49-B0A30AD8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4014-F389-2944-6545-4F0A4DEDC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2396F-6DBF-44C8-0400-87ECC304E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69092-0172-925F-70ED-DA7C751C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485E2-E57B-B743-BEF6-DEFA168E5F2A}" type="datetime1">
              <a:rPr lang="en-IN" smtClean="0"/>
              <a:t>23/05/24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08E74-0EB8-C466-015A-3114947D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2FAEE-360E-E0F5-E78F-E942A869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4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33CE3-62C7-9160-4A0C-A45FA896B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A0B0E-7586-7F24-8A15-AE9168477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1DE11-BF3C-36E0-2CAF-363170B51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065E5F-671D-8C04-183B-13F0BA729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20014-BC4A-2431-584B-914B4A682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02E3B9-8EB5-71BA-E596-A096097E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14FC-7322-9B4A-9CA0-DF90DDE13FF8}" type="datetime1">
              <a:rPr lang="en-IN" smtClean="0"/>
              <a:t>23/05/24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546EC-C36D-515D-D200-C92A4C45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0036E-95EE-4E13-36AB-2FF0BC69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0624-6DD3-142C-6CE7-88B12D1B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5AD31A-426A-134C-08F3-BB2C9CF8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EAF71-F695-F14E-853F-B5108C47089C}" type="datetime1">
              <a:rPr lang="en-IN" smtClean="0"/>
              <a:t>23/05/24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62AD7-4BE0-8BA4-CDD0-90C7EFE9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C477B-BDB0-C789-765D-D6DB87BE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2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C8AD2-D578-5083-98EE-F61CDC349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C92F-1991-C046-85D0-495F83F5EEA5}" type="datetime1">
              <a:rPr lang="en-IN" smtClean="0"/>
              <a:t>23/05/24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B91C5-7705-5D2F-7A35-CD9D0A59B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CC1F7-5A55-07FE-A774-D9F53A7E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254F-3327-2CC5-5D77-77FE4A38C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D5811-954B-9703-EA3D-255236225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571D9-077B-36B2-AAD5-37A8BCE0F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CA759-3965-5D6B-AD0A-D8184B44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74C3-55FF-F64B-93F3-850CDCC0A314}" type="datetime1">
              <a:rPr lang="en-IN" smtClean="0"/>
              <a:t>23/05/24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FC254-D5F3-8FFA-FA28-E10FDBCD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0FD4-21EF-8DE2-3EED-AB3627991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3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3765-9731-86B7-7375-81948D34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8A372-3979-1466-9B05-8AEE4318D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4AF0E-C75B-4360-8ED0-E57504DA3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8B530-C556-893F-0711-EE2F36FB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AAE65-93E2-F14F-8F6D-31BF5522AB18}" type="datetime1">
              <a:rPr lang="en-IN" smtClean="0"/>
              <a:t>23/05/24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DE702-B63E-1FAA-FCB9-EC88FDD2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88D9E-93A6-8D35-BD77-D042177F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26F2B-3A68-7ECF-BEA2-39F49ECD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C6F8D-D11C-ABBE-810D-C66A88638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FD6BE-A063-7083-AEF7-93052CA4E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B2102B-EC35-D946-A0E9-30BB0F30402C}" type="datetime1">
              <a:rPr lang="en-IN" smtClean="0"/>
              <a:t>23/05/24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DB807-6389-65C1-B489-CCDABE8FC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03111-FBB2-F814-27F4-1BA830AEF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663153-6FF7-8F4C-9A06-A05A1892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3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68DE-2326-987F-15CC-E2A9F7066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195796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Electronics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604ED-FD8F-4152-7F77-86763DA0C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5586" y="3429000"/>
            <a:ext cx="5129645" cy="1828800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Saurabh B. Mishra (2023702023), MS-ECE</a:t>
            </a:r>
          </a:p>
          <a:p>
            <a:pPr algn="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Ashwin Pramod (2023702007), MS-ECE</a:t>
            </a:r>
          </a:p>
          <a:p>
            <a:pPr algn="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Naveen Kr. Gajingam (2023702016), MS-ECE</a:t>
            </a:r>
          </a:p>
          <a:p>
            <a:pPr algn="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Shameer (2021802006), PhD-ECE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9B917AE-EF43-554D-231A-82847E6B9222}"/>
              </a:ext>
            </a:extLst>
          </p:cNvPr>
          <p:cNvSpPr txBox="1">
            <a:spLocks/>
          </p:cNvSpPr>
          <p:nvPr/>
        </p:nvSpPr>
        <p:spPr>
          <a:xfrm>
            <a:off x="1524002" y="3429000"/>
            <a:ext cx="4464627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Dr. Aftab M. Hussain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TA: Niteesh Dhayanithi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468DC-4417-B0E5-BAF3-372D3F74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3153-6FF7-8F4C-9A06-A05A18925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7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C68-4FF1-474D-7A53-D4C4D4B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7"/>
            <a:ext cx="10515600" cy="85338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3ABD6-C97F-35AB-C90C-FD108E1D6835}"/>
              </a:ext>
            </a:extLst>
          </p:cNvPr>
          <p:cNvCxnSpPr/>
          <p:nvPr/>
        </p:nvCxnSpPr>
        <p:spPr>
          <a:xfrm>
            <a:off x="838200" y="748144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D885A2-CF49-5B91-012E-5912EE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E391-2CFD-064D-8830-C9040F23F13F}" type="slidenum">
              <a:rPr lang="en-US" smtClean="0"/>
              <a:t>10</a:t>
            </a:fld>
            <a:endParaRPr lang="en-US"/>
          </a:p>
        </p:txBody>
      </p:sp>
      <p:pic>
        <p:nvPicPr>
          <p:cNvPr id="12" name="Content Placeholder 11" descr="A yellow paper with wires connected to a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B31C5852-346D-9415-DD5F-CE8C1D684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6151" y="811645"/>
            <a:ext cx="9762833" cy="5491594"/>
          </a:xfrm>
        </p:spPr>
      </p:pic>
    </p:spTree>
    <p:extLst>
      <p:ext uri="{BB962C8B-B14F-4D97-AF65-F5344CB8AC3E}">
        <p14:creationId xmlns:p14="http://schemas.microsoft.com/office/powerpoint/2010/main" val="57072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4"/>
    </mc:Choice>
    <mc:Fallback>
      <p:transition spd="slow" advTm="661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C68-4FF1-474D-7A53-D4C4D4B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7"/>
            <a:ext cx="10515600" cy="85338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3ABD6-C97F-35AB-C90C-FD108E1D6835}"/>
              </a:ext>
            </a:extLst>
          </p:cNvPr>
          <p:cNvCxnSpPr/>
          <p:nvPr/>
        </p:nvCxnSpPr>
        <p:spPr>
          <a:xfrm>
            <a:off x="838200" y="748144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D885A2-CF49-5B91-012E-5912EE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E391-2CFD-064D-8830-C9040F23F13F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9D13E-8F2F-54FE-034D-481EC2E1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7217" y="5812406"/>
            <a:ext cx="6137564" cy="4411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demonstration</a:t>
            </a:r>
          </a:p>
        </p:txBody>
      </p:sp>
      <p:pic>
        <p:nvPicPr>
          <p:cNvPr id="8" name="WhatsApp Video 2024-04-22 at 10.06.19 PM.mp4">
            <a:hlinkClick r:id="" action="ppaction://media"/>
            <a:extLst>
              <a:ext uri="{FF2B5EF4-FFF2-40B4-BE49-F238E27FC236}">
                <a16:creationId xmlns:a16="http://schemas.microsoft.com/office/drawing/2014/main" id="{9786861C-39B9-A7A8-6C16-76361A6BA4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707398" y="-1034511"/>
            <a:ext cx="4777203" cy="84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C68-4FF1-474D-7A53-D4C4D4B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7"/>
            <a:ext cx="10515600" cy="85338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3ABD6-C97F-35AB-C90C-FD108E1D6835}"/>
              </a:ext>
            </a:extLst>
          </p:cNvPr>
          <p:cNvCxnSpPr/>
          <p:nvPr/>
        </p:nvCxnSpPr>
        <p:spPr>
          <a:xfrm>
            <a:off x="838200" y="748144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D885A2-CF49-5B91-012E-5912EE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E391-2CFD-064D-8830-C9040F23F13F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9D13E-8F2F-54FE-034D-481EC2E1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7217" y="5812406"/>
            <a:ext cx="6137564" cy="4411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demonstration</a:t>
            </a:r>
          </a:p>
        </p:txBody>
      </p:sp>
      <p:pic>
        <p:nvPicPr>
          <p:cNvPr id="3" name="WhatsApp Video 2024-04-23 at 11.27.22 AM.mp4">
            <a:hlinkClick r:id="" action="ppaction://media"/>
            <a:extLst>
              <a:ext uri="{FF2B5EF4-FFF2-40B4-BE49-F238E27FC236}">
                <a16:creationId xmlns:a16="http://schemas.microsoft.com/office/drawing/2014/main" id="{C14890A0-A1F3-4016-C1D2-0A1EC8E67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3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C68-4FF1-474D-7A53-D4C4D4B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7"/>
            <a:ext cx="10515600" cy="8416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8DAE-58C0-7A8D-3D7A-7F53F2D3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8310"/>
            <a:ext cx="10515600" cy="49252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dirty="0">
                <a:latin typeface="Times New Roman"/>
                <a:cs typeface="Times New Roman"/>
              </a:rPr>
              <a:t>Aim: </a:t>
            </a:r>
          </a:p>
          <a:p>
            <a:pPr lvl="1" algn="just"/>
            <a:r>
              <a:rPr lang="en-US" dirty="0">
                <a:latin typeface="Times New Roman"/>
                <a:cs typeface="Times New Roman"/>
              </a:rPr>
              <a:t>To make flexible touch – based musical Instrument (somewhat like Piano or harmonium)</a:t>
            </a:r>
          </a:p>
          <a:p>
            <a:pPr algn="just"/>
            <a:r>
              <a:rPr lang="en-US" sz="2400" dirty="0">
                <a:latin typeface="Times New Roman"/>
                <a:cs typeface="Times New Roman"/>
              </a:rPr>
              <a:t>It can come under “personal fabrication” domain of flexible electronics</a:t>
            </a:r>
          </a:p>
          <a:p>
            <a:pPr algn="just"/>
            <a:r>
              <a:rPr lang="en-US" sz="2400" dirty="0">
                <a:latin typeface="Times New Roman"/>
                <a:cs typeface="Times New Roman"/>
              </a:rPr>
              <a:t>Category:</a:t>
            </a:r>
          </a:p>
          <a:p>
            <a:pPr lvl="1" algn="just"/>
            <a:r>
              <a:rPr lang="en-US" dirty="0">
                <a:latin typeface="Times New Roman"/>
                <a:cs typeface="Times New Roman"/>
              </a:rPr>
              <a:t>Entertainment and consumer applications</a:t>
            </a:r>
          </a:p>
          <a:p>
            <a:pPr algn="just"/>
            <a:r>
              <a:rPr lang="en-US" sz="2400" dirty="0">
                <a:latin typeface="Times New Roman"/>
                <a:cs typeface="Times New Roman"/>
              </a:rPr>
              <a:t>Reason to design:</a:t>
            </a:r>
          </a:p>
          <a:p>
            <a:pPr lvl="1" algn="just"/>
            <a:r>
              <a:rPr lang="en-US" dirty="0">
                <a:latin typeface="Times New Roman"/>
                <a:cs typeface="Times New Roman"/>
              </a:rPr>
              <a:t>Affordability</a:t>
            </a:r>
          </a:p>
          <a:p>
            <a:pPr lvl="1" algn="just"/>
            <a:r>
              <a:rPr lang="en-US" dirty="0">
                <a:latin typeface="Times New Roman"/>
                <a:cs typeface="Times New Roman"/>
              </a:rPr>
              <a:t>DIY</a:t>
            </a:r>
          </a:p>
          <a:p>
            <a:pPr lvl="1" algn="just"/>
            <a:r>
              <a:rPr lang="en-US" dirty="0">
                <a:latin typeface="Times New Roman"/>
                <a:cs typeface="Times New Roman"/>
              </a:rPr>
              <a:t>Easy to fabricate and Easy to use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3ABD6-C97F-35AB-C90C-FD108E1D6835}"/>
              </a:ext>
            </a:extLst>
          </p:cNvPr>
          <p:cNvCxnSpPr/>
          <p:nvPr/>
        </p:nvCxnSpPr>
        <p:spPr>
          <a:xfrm>
            <a:off x="838200" y="914399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AA6F9-52CE-2088-6C67-CED242DD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E391-2CFD-064D-8830-C9040F23F1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8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4"/>
    </mc:Choice>
    <mc:Fallback>
      <p:transition spd="slow" advTm="235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C68-4FF1-474D-7A53-D4C4D4B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6"/>
            <a:ext cx="10515600" cy="88380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B8DAE-58C0-7A8D-3D7A-7F53F2D3A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56545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Polyimide film (Kapton)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Copper tape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555 timer: NE555N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Resistors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Copper wires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Capacitors: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𝑛𝐹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Speakers: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Battery: 5V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B8DAE-58C0-7A8D-3D7A-7F53F2D3A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56545"/>
                <a:ext cx="10515600" cy="5032376"/>
              </a:xfrm>
              <a:blipFill>
                <a:blip r:embed="rId2"/>
                <a:stretch>
                  <a:fillRect l="-844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3ABD6-C97F-35AB-C90C-FD108E1D6835}"/>
              </a:ext>
            </a:extLst>
          </p:cNvPr>
          <p:cNvCxnSpPr/>
          <p:nvPr/>
        </p:nvCxnSpPr>
        <p:spPr>
          <a:xfrm>
            <a:off x="838200" y="853085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EFE3BA3-BAAD-D83B-17EA-81E724B1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E391-2CFD-064D-8830-C9040F23F13F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FED6A3-7161-52F5-A477-57826C416E80}"/>
              </a:ext>
            </a:extLst>
          </p:cNvPr>
          <p:cNvGrpSpPr/>
          <p:nvPr/>
        </p:nvGrpSpPr>
        <p:grpSpPr>
          <a:xfrm>
            <a:off x="5413663" y="1246272"/>
            <a:ext cx="5503718" cy="4452922"/>
            <a:chOff x="5185751" y="896242"/>
            <a:chExt cx="6235349" cy="4841101"/>
          </a:xfrm>
        </p:grpSpPr>
        <p:pic>
          <p:nvPicPr>
            <p:cNvPr id="17" name="Picture 16" descr="A close-up of a resistor&#10;&#10;Description automatically generated">
              <a:extLst>
                <a:ext uri="{FF2B5EF4-FFF2-40B4-BE49-F238E27FC236}">
                  <a16:creationId xmlns:a16="http://schemas.microsoft.com/office/drawing/2014/main" id="{AFA3AE0C-73EB-30BF-9BE5-393B55156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5598" y="4074710"/>
              <a:ext cx="2212782" cy="1475188"/>
            </a:xfrm>
            <a:prstGeom prst="rect">
              <a:avLst/>
            </a:prstGeom>
          </p:spPr>
        </p:pic>
        <p:pic>
          <p:nvPicPr>
            <p:cNvPr id="19" name="Picture 18" descr="A black and white electronic chip&#10;&#10;Description automatically generated">
              <a:extLst>
                <a:ext uri="{FF2B5EF4-FFF2-40B4-BE49-F238E27FC236}">
                  <a16:creationId xmlns:a16="http://schemas.microsoft.com/office/drawing/2014/main" id="{B343CF26-80E3-E7C7-D428-A8530BBE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5751" y="928533"/>
              <a:ext cx="3037536" cy="1701020"/>
            </a:xfrm>
            <a:prstGeom prst="rect">
              <a:avLst/>
            </a:prstGeom>
          </p:spPr>
        </p:pic>
        <p:pic>
          <p:nvPicPr>
            <p:cNvPr id="21" name="Picture 20" descr="A close up of a battery&#10;&#10;Description automatically generated">
              <a:extLst>
                <a:ext uri="{FF2B5EF4-FFF2-40B4-BE49-F238E27FC236}">
                  <a16:creationId xmlns:a16="http://schemas.microsoft.com/office/drawing/2014/main" id="{2389DC21-0691-D6C7-DFB0-49884979D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298" r="21930"/>
            <a:stretch/>
          </p:blipFill>
          <p:spPr>
            <a:xfrm>
              <a:off x="7989284" y="896242"/>
              <a:ext cx="2827728" cy="1701019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4FCFEE06-D71B-B8E4-FC3E-1AE178A82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0056"/>
            <a:stretch/>
          </p:blipFill>
          <p:spPr>
            <a:xfrm>
              <a:off x="5569386" y="3887264"/>
              <a:ext cx="2274617" cy="1850079"/>
            </a:xfrm>
            <a:prstGeom prst="rect">
              <a:avLst/>
            </a:prstGeom>
          </p:spPr>
        </p:pic>
        <p:pic>
          <p:nvPicPr>
            <p:cNvPr id="23" name="Picture 22" descr="A close-up of a speaker&#10;&#10;Description automatically generated">
              <a:extLst>
                <a:ext uri="{FF2B5EF4-FFF2-40B4-BE49-F238E27FC236}">
                  <a16:creationId xmlns:a16="http://schemas.microsoft.com/office/drawing/2014/main" id="{A10971E7-7D8A-7332-2B76-4DB88CDB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0080" y="3625191"/>
              <a:ext cx="2121020" cy="1927098"/>
            </a:xfrm>
            <a:prstGeom prst="rect">
              <a:avLst/>
            </a:prstGeom>
          </p:spPr>
        </p:pic>
        <p:pic>
          <p:nvPicPr>
            <p:cNvPr id="25" name="Picture 24" descr="A close-up of a capacitor&#10;&#10;Description automatically generated">
              <a:extLst>
                <a:ext uri="{FF2B5EF4-FFF2-40B4-BE49-F238E27FC236}">
                  <a16:creationId xmlns:a16="http://schemas.microsoft.com/office/drawing/2014/main" id="{6C22D794-47C7-B1C2-7624-A9A58C2E8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9403" y="2543418"/>
              <a:ext cx="2452130" cy="1634753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05A11D16-FFDF-045B-15E4-96CD82B9E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44338" y="2477152"/>
              <a:ext cx="3816597" cy="187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17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1"/>
    </mc:Choice>
    <mc:Fallback>
      <p:transition spd="slow" advTm="25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C68-4FF1-474D-7A53-D4C4D4B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7"/>
            <a:ext cx="10515600" cy="77931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with specifications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B8DAE-58C0-7A8D-3D7A-7F53F2D3A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35182"/>
                <a:ext cx="10515600" cy="498763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Kapton as base because it is flexible and acts as an insulator.</a:t>
                </a:r>
              </a:p>
              <a:p>
                <a:pPr marL="0" indent="0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Scientific name: polyimide (</a:t>
                </a:r>
                <a:r>
                  <a:rPr lang="en-IN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DuPont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Poison ratio: 0.34</a:t>
                </a:r>
              </a:p>
              <a:p>
                <a:pPr lvl="1"/>
                <a:r>
                  <a:rPr lang="en-IN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Higher</a:t>
                </a:r>
                <a:r>
                  <a:rPr lang="en-I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glass transition temperature and can be stable up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℃.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Copper tape is used as conductive lines.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Keys are made into comb structure using copper tape.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 resistance is placed in parallel with the comb structure individually.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B8DAE-58C0-7A8D-3D7A-7F53F2D3A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35182"/>
                <a:ext cx="10515600" cy="4987635"/>
              </a:xfrm>
              <a:blipFill>
                <a:blip r:embed="rId2"/>
                <a:stretch>
                  <a:fillRect l="-844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3ABD6-C97F-35AB-C90C-FD108E1D6835}"/>
              </a:ext>
            </a:extLst>
          </p:cNvPr>
          <p:cNvCxnSpPr/>
          <p:nvPr/>
        </p:nvCxnSpPr>
        <p:spPr>
          <a:xfrm>
            <a:off x="838200" y="826476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D885A2-CF49-5B91-012E-5912EE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E391-2CFD-064D-8830-C9040F23F13F}" type="slidenum">
              <a:rPr lang="en-US" smtClean="0"/>
              <a:t>4</a:t>
            </a:fld>
            <a:endParaRPr lang="en-US"/>
          </a:p>
        </p:txBody>
      </p:sp>
      <p:pic>
        <p:nvPicPr>
          <p:cNvPr id="18" name="Picture 17" descr="A diagram of a chemical structure&#10;&#10;Description automatically generated">
            <a:extLst>
              <a:ext uri="{FF2B5EF4-FFF2-40B4-BE49-F238E27FC236}">
                <a16:creationId xmlns:a16="http://schemas.microsoft.com/office/drawing/2014/main" id="{271E82A1-5CB9-5E93-CA09-F2AE83E2A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924" y="935182"/>
            <a:ext cx="1840230" cy="159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4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9"/>
    </mc:Choice>
    <mc:Fallback>
      <p:transition spd="slow" advTm="253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C68-4FF1-474D-7A53-D4C4D4B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6"/>
            <a:ext cx="10515600" cy="77334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Fabrication: Comb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8DAE-58C0-7A8D-3D7A-7F53F2D3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1539"/>
            <a:ext cx="6458157" cy="50323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Copper tape on Kapton film.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 structure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 Structure is used to increase the Surface area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this Comb structure even if the finger is not touched completely the tap can be registered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 structure with different resisters in parallel provide lesser resistance during touch because our hand have higher resistivity.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Each key (comb structure) when pressed is bit 1, when not pressed is bit 0.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3ABD6-C97F-35AB-C90C-FD108E1D6835}"/>
              </a:ext>
            </a:extLst>
          </p:cNvPr>
          <p:cNvCxnSpPr/>
          <p:nvPr/>
        </p:nvCxnSpPr>
        <p:spPr>
          <a:xfrm>
            <a:off x="838200" y="748144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D885A2-CF49-5B91-012E-5912EE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E391-2CFD-064D-8830-C9040F23F13F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A4137E-8C57-6269-EBB6-6D11665E12CB}"/>
              </a:ext>
            </a:extLst>
          </p:cNvPr>
          <p:cNvGrpSpPr/>
          <p:nvPr/>
        </p:nvGrpSpPr>
        <p:grpSpPr>
          <a:xfrm>
            <a:off x="7296359" y="865483"/>
            <a:ext cx="4156498" cy="5090812"/>
            <a:chOff x="7296359" y="865483"/>
            <a:chExt cx="4156498" cy="50908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6336FD4-961F-4B4C-CDD0-CDB47EABBF2E}"/>
                </a:ext>
              </a:extLst>
            </p:cNvPr>
            <p:cNvGrpSpPr/>
            <p:nvPr/>
          </p:nvGrpSpPr>
          <p:grpSpPr>
            <a:xfrm>
              <a:off x="7915923" y="1096236"/>
              <a:ext cx="3096492" cy="4860059"/>
              <a:chOff x="7768935" y="1018309"/>
              <a:chExt cx="3096492" cy="486005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61D8877-04AB-856D-0DDC-C666D26842D2}"/>
                  </a:ext>
                </a:extLst>
              </p:cNvPr>
              <p:cNvGrpSpPr/>
              <p:nvPr/>
            </p:nvGrpSpPr>
            <p:grpSpPr>
              <a:xfrm>
                <a:off x="8174181" y="1056986"/>
                <a:ext cx="2286000" cy="4742300"/>
                <a:chOff x="8174181" y="1056986"/>
                <a:chExt cx="2286000" cy="4742300"/>
              </a:xfrm>
            </p:grpSpPr>
            <p:pic>
              <p:nvPicPr>
                <p:cNvPr id="49" name="Picture 48" descr="A blue and black horizontal lines&#10;&#10;Description automatically generated">
                  <a:extLst>
                    <a:ext uri="{FF2B5EF4-FFF2-40B4-BE49-F238E27FC236}">
                      <a16:creationId xmlns:a16="http://schemas.microsoft.com/office/drawing/2014/main" id="{EAB55779-65B5-1624-9EE8-3A0A7EF5C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74181" y="1056986"/>
                  <a:ext cx="2286000" cy="508000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lue and black horizontal lines&#10;&#10;Description automatically generated">
                  <a:extLst>
                    <a:ext uri="{FF2B5EF4-FFF2-40B4-BE49-F238E27FC236}">
                      <a16:creationId xmlns:a16="http://schemas.microsoft.com/office/drawing/2014/main" id="{C4040542-2EEF-15E1-7BC3-9172442B2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74181" y="1748848"/>
                  <a:ext cx="2286000" cy="508000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blue and black horizontal lines&#10;&#10;Description automatically generated">
                  <a:extLst>
                    <a:ext uri="{FF2B5EF4-FFF2-40B4-BE49-F238E27FC236}">
                      <a16:creationId xmlns:a16="http://schemas.microsoft.com/office/drawing/2014/main" id="{5D82E7AF-F165-90D8-CA20-38233C8AD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74181" y="3124484"/>
                  <a:ext cx="2286000" cy="508000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 blue and black horizontal lines&#10;&#10;Description automatically generated">
                  <a:extLst>
                    <a:ext uri="{FF2B5EF4-FFF2-40B4-BE49-F238E27FC236}">
                      <a16:creationId xmlns:a16="http://schemas.microsoft.com/office/drawing/2014/main" id="{420EAF43-4936-52CF-4731-A443DDF8AD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74181" y="3850259"/>
                  <a:ext cx="2286000" cy="508000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lue and black horizontal lines&#10;&#10;Description automatically generated">
                  <a:extLst>
                    <a:ext uri="{FF2B5EF4-FFF2-40B4-BE49-F238E27FC236}">
                      <a16:creationId xmlns:a16="http://schemas.microsoft.com/office/drawing/2014/main" id="{B70A8073-24C6-7EA1-0B29-675984408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74181" y="2436666"/>
                  <a:ext cx="2286000" cy="508000"/>
                </a:xfrm>
                <a:prstGeom prst="rect">
                  <a:avLst/>
                </a:prstGeom>
              </p:spPr>
            </p:pic>
            <p:pic>
              <p:nvPicPr>
                <p:cNvPr id="54" name="Picture 53" descr="A blue and black horizontal lines&#10;&#10;Description automatically generated">
                  <a:extLst>
                    <a:ext uri="{FF2B5EF4-FFF2-40B4-BE49-F238E27FC236}">
                      <a16:creationId xmlns:a16="http://schemas.microsoft.com/office/drawing/2014/main" id="{127B7642-ADC8-0AF1-97A7-858C10B7B6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74181" y="4576034"/>
                  <a:ext cx="2286000" cy="508000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ue and black horizontal lines&#10;&#10;Description automatically generated">
                  <a:extLst>
                    <a:ext uri="{FF2B5EF4-FFF2-40B4-BE49-F238E27FC236}">
                      <a16:creationId xmlns:a16="http://schemas.microsoft.com/office/drawing/2014/main" id="{BA31D526-3B3D-E2FE-4D19-697067B2E7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74181" y="5291286"/>
                  <a:ext cx="2286000" cy="508000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BF483A6-8164-80E9-0026-4896FCAB3C57}"/>
                  </a:ext>
                </a:extLst>
              </p:cNvPr>
              <p:cNvSpPr/>
              <p:nvPr/>
            </p:nvSpPr>
            <p:spPr>
              <a:xfrm>
                <a:off x="10782300" y="1018309"/>
                <a:ext cx="83127" cy="482138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2F16898-AD29-A3ED-C0EB-6F333D7FCE87}"/>
                  </a:ext>
                </a:extLst>
              </p:cNvPr>
              <p:cNvSpPr/>
              <p:nvPr/>
            </p:nvSpPr>
            <p:spPr>
              <a:xfrm>
                <a:off x="7768935" y="1056986"/>
                <a:ext cx="83127" cy="482138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082839F-F3CC-6912-94D4-8D444E802DB8}"/>
                  </a:ext>
                </a:extLst>
              </p:cNvPr>
              <p:cNvGrpSpPr/>
              <p:nvPr/>
            </p:nvGrpSpPr>
            <p:grpSpPr>
              <a:xfrm>
                <a:off x="10413414" y="1276150"/>
                <a:ext cx="415654" cy="69672"/>
                <a:chOff x="1787218" y="1551708"/>
                <a:chExt cx="705725" cy="139344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CABEDB9-1B28-9A1E-357E-D2359289E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05427" y="1551708"/>
                  <a:ext cx="72755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FDF39CF-9A0C-F518-6DBE-3C2BBF5DC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0825" y="1551708"/>
                  <a:ext cx="93518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FFC7CDB1-E01D-D2D9-C836-974601B30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8181" y="1551708"/>
                  <a:ext cx="92643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29F8F41-F1C4-7EB8-087C-429FB4165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87218" y="1551708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DA7F105-38E5-6E69-7E5A-C3C51015A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4343" y="1691052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6C0D9D2F-7373-3DDA-8CDB-F20FE95AE201}"/>
                  </a:ext>
                </a:extLst>
              </p:cNvPr>
              <p:cNvGrpSpPr/>
              <p:nvPr/>
            </p:nvGrpSpPr>
            <p:grpSpPr>
              <a:xfrm>
                <a:off x="10395306" y="2000363"/>
                <a:ext cx="415654" cy="69672"/>
                <a:chOff x="1787218" y="1551708"/>
                <a:chExt cx="705725" cy="13934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4171A5AD-1C72-C53A-D1B0-788C50C55B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05427" y="1551708"/>
                  <a:ext cx="72755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5FF0FEC-78C1-C1D7-15DD-1ADAEA44A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0825" y="1551708"/>
                  <a:ext cx="93518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57975770-9BDC-8ADD-6F3A-F68963869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8181" y="1551708"/>
                  <a:ext cx="92643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4B0AA2D-0699-B182-C7FD-9942C6EA9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87218" y="1551708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873C486-8AA2-3BC2-993A-CB27BF9702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4343" y="1691052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C2C2643B-F25B-CDA0-0FD6-BCB5DB46B3B2}"/>
                  </a:ext>
                </a:extLst>
              </p:cNvPr>
              <p:cNvGrpSpPr/>
              <p:nvPr/>
            </p:nvGrpSpPr>
            <p:grpSpPr>
              <a:xfrm>
                <a:off x="10403370" y="2703950"/>
                <a:ext cx="415654" cy="69672"/>
                <a:chOff x="1787218" y="1551708"/>
                <a:chExt cx="705725" cy="13934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8952181-C1BB-C0A5-EB3E-72E002BACD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05427" y="1551708"/>
                  <a:ext cx="72755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29CDAAD-402A-BBEA-532D-3B8544BCB4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0825" y="1551708"/>
                  <a:ext cx="93518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BE9ED1F6-D71E-E4EC-B602-6E98AB98F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8181" y="1551708"/>
                  <a:ext cx="92643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B9784300-7119-FED7-5648-0179F2D29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87218" y="1551708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0E6CAB-287D-30D9-BA9C-A85BFBB8A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4343" y="1691052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03958296-26BE-D3C4-F2DF-100BB7B8C25E}"/>
                  </a:ext>
                </a:extLst>
              </p:cNvPr>
              <p:cNvGrpSpPr/>
              <p:nvPr/>
            </p:nvGrpSpPr>
            <p:grpSpPr>
              <a:xfrm>
                <a:off x="10421477" y="3388473"/>
                <a:ext cx="415654" cy="69672"/>
                <a:chOff x="1787218" y="1551708"/>
                <a:chExt cx="705725" cy="139344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2B351FCE-3F67-DF99-57CF-A5B30E9CE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05427" y="1551708"/>
                  <a:ext cx="72755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08BDF06-B607-04A1-B009-6DD52DC4E5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0825" y="1551708"/>
                  <a:ext cx="93518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A8994D4-7923-587B-0378-966A8CBF3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8181" y="1551708"/>
                  <a:ext cx="92643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8BE0CB5-355D-B506-63E4-93B9A4ECE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87218" y="1551708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330F4F9-1D5F-0AA9-0D2A-ED75B49F96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4343" y="1691052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86E9B0C3-07CB-CA3C-FFA2-62227F7D3A85}"/>
                  </a:ext>
                </a:extLst>
              </p:cNvPr>
              <p:cNvGrpSpPr/>
              <p:nvPr/>
            </p:nvGrpSpPr>
            <p:grpSpPr>
              <a:xfrm>
                <a:off x="10412302" y="4121756"/>
                <a:ext cx="415654" cy="69672"/>
                <a:chOff x="1787218" y="1551708"/>
                <a:chExt cx="705725" cy="139344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731605C-81A5-DC24-BF29-1DAAD2CA4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05427" y="1551708"/>
                  <a:ext cx="72755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932C64B6-61E9-D870-10C9-48F898403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0825" y="1551708"/>
                  <a:ext cx="93518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C39B4E2-6CE4-8638-6641-B0FBA576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8181" y="1551708"/>
                  <a:ext cx="92643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0F2AE7E8-FB6D-A399-5B62-5AFE14DA7D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87218" y="1551708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9ACD4EB-2DC6-B903-510D-985E13ED9E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4343" y="1691052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A1CDAF3-2E80-729C-E28D-C60F3BC6C6DA}"/>
                  </a:ext>
                </a:extLst>
              </p:cNvPr>
              <p:cNvGrpSpPr/>
              <p:nvPr/>
            </p:nvGrpSpPr>
            <p:grpSpPr>
              <a:xfrm>
                <a:off x="10412302" y="4830034"/>
                <a:ext cx="415654" cy="69672"/>
                <a:chOff x="1787218" y="1551708"/>
                <a:chExt cx="705725" cy="139344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45A3894F-8621-C0FD-201C-51E375FE8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05427" y="1551708"/>
                  <a:ext cx="72755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9617BDF8-03F6-5EA7-9229-CFDBDCB2B6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0825" y="1551708"/>
                  <a:ext cx="93518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D180554B-A8F8-7809-FC16-1249DFDD7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8181" y="1551708"/>
                  <a:ext cx="92643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5172CB8-E0B4-397D-7DB1-532CD72856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87218" y="1551708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30BFE1DD-A2D4-C46A-2558-FDFED1E1B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4343" y="1691052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9B266C2-0064-1279-BA29-81009CCB036C}"/>
                  </a:ext>
                </a:extLst>
              </p:cNvPr>
              <p:cNvGrpSpPr/>
              <p:nvPr/>
            </p:nvGrpSpPr>
            <p:grpSpPr>
              <a:xfrm>
                <a:off x="10385020" y="5503475"/>
                <a:ext cx="415654" cy="69672"/>
                <a:chOff x="1787218" y="1551708"/>
                <a:chExt cx="705725" cy="139344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35B91427-87CD-C776-04AF-6319BEF402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05427" y="1551708"/>
                  <a:ext cx="72755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F0681AE2-F5B2-8587-6BAD-060217436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0825" y="1551708"/>
                  <a:ext cx="93518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41A051F0-8EA5-50B3-DE38-60E4883C8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8181" y="1551708"/>
                  <a:ext cx="92643" cy="13934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2AA111D-518C-5F1B-A060-16E59089C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87218" y="1551708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6F0288CC-2AD4-57E3-A61C-64577CCF1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4343" y="1691052"/>
                  <a:ext cx="22860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FE99A6B-4FCF-4264-B6EB-BA58EF06D113}"/>
                  </a:ext>
                </a:extLst>
              </p:cNvPr>
              <p:cNvCxnSpPr>
                <a:endCxn id="49" idx="1"/>
              </p:cNvCxnSpPr>
              <p:nvPr/>
            </p:nvCxnSpPr>
            <p:spPr>
              <a:xfrm>
                <a:off x="7852062" y="1310986"/>
                <a:ext cx="32211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3C75450-554E-A651-498F-EBA8EC2240B5}"/>
                  </a:ext>
                </a:extLst>
              </p:cNvPr>
              <p:cNvCxnSpPr/>
              <p:nvPr/>
            </p:nvCxnSpPr>
            <p:spPr>
              <a:xfrm>
                <a:off x="7852062" y="2035199"/>
                <a:ext cx="32211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5A05972-0D37-F9E2-9B09-59FBB889ACBB}"/>
                  </a:ext>
                </a:extLst>
              </p:cNvPr>
              <p:cNvCxnSpPr/>
              <p:nvPr/>
            </p:nvCxnSpPr>
            <p:spPr>
              <a:xfrm>
                <a:off x="7852062" y="2737054"/>
                <a:ext cx="32211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CA2A32F-5F11-06CC-57C2-93F238F4489C}"/>
                  </a:ext>
                </a:extLst>
              </p:cNvPr>
              <p:cNvCxnSpPr/>
              <p:nvPr/>
            </p:nvCxnSpPr>
            <p:spPr>
              <a:xfrm>
                <a:off x="7860719" y="3423309"/>
                <a:ext cx="32211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5E5F4AF-03A8-6E76-AE22-E13847EB586D}"/>
                  </a:ext>
                </a:extLst>
              </p:cNvPr>
              <p:cNvCxnSpPr/>
              <p:nvPr/>
            </p:nvCxnSpPr>
            <p:spPr>
              <a:xfrm>
                <a:off x="7858985" y="4157373"/>
                <a:ext cx="32211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1C414F9-F6E0-11C7-EDD3-A3126243C79D}"/>
                  </a:ext>
                </a:extLst>
              </p:cNvPr>
              <p:cNvCxnSpPr/>
              <p:nvPr/>
            </p:nvCxnSpPr>
            <p:spPr>
              <a:xfrm>
                <a:off x="7852061" y="4899706"/>
                <a:ext cx="32211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81E0CD9E-F63F-90B1-5546-AB2D1ECF9237}"/>
                  </a:ext>
                </a:extLst>
              </p:cNvPr>
              <p:cNvCxnSpPr/>
              <p:nvPr/>
            </p:nvCxnSpPr>
            <p:spPr>
              <a:xfrm>
                <a:off x="7852060" y="5573147"/>
                <a:ext cx="32211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CBED021-3F98-4F61-E737-9C920176DF95}"/>
                </a:ext>
              </a:extLst>
            </p:cNvPr>
            <p:cNvSpPr txBox="1"/>
            <p:nvPr/>
          </p:nvSpPr>
          <p:spPr>
            <a:xfrm>
              <a:off x="11012415" y="865483"/>
              <a:ext cx="440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14D01AA-4EDE-AF4F-DFDF-7C0E7A6F7E9A}"/>
                </a:ext>
              </a:extLst>
            </p:cNvPr>
            <p:cNvSpPr txBox="1"/>
            <p:nvPr/>
          </p:nvSpPr>
          <p:spPr>
            <a:xfrm>
              <a:off x="7296359" y="870348"/>
              <a:ext cx="627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36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4"/>
    </mc:Choice>
    <mc:Fallback>
      <p:transition spd="slow" advTm="20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C68-4FF1-474D-7A53-D4C4D4B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7"/>
            <a:ext cx="10515600" cy="8299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Fabrication: circuit on Kapton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8DAE-58C0-7A8D-3D7A-7F53F2D3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1973"/>
            <a:ext cx="5257801" cy="503237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on Kapton tape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IC’s, speaker, battery, and all other electronics we putted on Kapton substrate with the help of copper tape we solder it.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provided by two batteries in series.</a:t>
            </a:r>
          </a:p>
          <a:p>
            <a:r>
              <a:rPr lang="en-IN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555 timer circuit is heart of the product</a:t>
            </a:r>
          </a:p>
          <a:p>
            <a:r>
              <a:rPr lang="en-IN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Here, 555 timer circuit is used as free running multivibrator which can produce square wave of different frequencies.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3ABD6-C97F-35AB-C90C-FD108E1D6835}"/>
              </a:ext>
            </a:extLst>
          </p:cNvPr>
          <p:cNvCxnSpPr/>
          <p:nvPr/>
        </p:nvCxnSpPr>
        <p:spPr>
          <a:xfrm>
            <a:off x="838200" y="853651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D885A2-CF49-5B91-012E-5912EE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E391-2CFD-064D-8830-C9040F23F13F}" type="slidenum">
              <a:rPr lang="en-US" smtClean="0"/>
              <a:t>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DE34E0-B49A-B683-CA51-AAE582567AC2}"/>
              </a:ext>
            </a:extLst>
          </p:cNvPr>
          <p:cNvGrpSpPr/>
          <p:nvPr/>
        </p:nvGrpSpPr>
        <p:grpSpPr>
          <a:xfrm>
            <a:off x="6096000" y="1394244"/>
            <a:ext cx="5319400" cy="3626694"/>
            <a:chOff x="6096000" y="1333864"/>
            <a:chExt cx="5319400" cy="3626694"/>
          </a:xfrm>
        </p:grpSpPr>
        <p:pic>
          <p:nvPicPr>
            <p:cNvPr id="14" name="Picture 13" descr="A diagram of a circuit&#10;&#10;Description automatically generated">
              <a:extLst>
                <a:ext uri="{FF2B5EF4-FFF2-40B4-BE49-F238E27FC236}">
                  <a16:creationId xmlns:a16="http://schemas.microsoft.com/office/drawing/2014/main" id="{EAC65556-B763-9619-4115-B2126D77B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499766"/>
              <a:ext cx="5319400" cy="34487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2A03D7-ADDA-205E-6768-75939D3E9951}"/>
                </a:ext>
              </a:extLst>
            </p:cNvPr>
            <p:cNvSpPr/>
            <p:nvPr/>
          </p:nvSpPr>
          <p:spPr>
            <a:xfrm>
              <a:off x="10456984" y="1333864"/>
              <a:ext cx="896816" cy="36266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1DF460-6F6A-E111-689D-1153F22A1204}"/>
                </a:ext>
              </a:extLst>
            </p:cNvPr>
            <p:cNvSpPr txBox="1"/>
            <p:nvPr/>
          </p:nvSpPr>
          <p:spPr>
            <a:xfrm rot="16200000">
              <a:off x="9860876" y="2767372"/>
              <a:ext cx="2089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Comb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91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7"/>
    </mc:Choice>
    <mc:Fallback>
      <p:transition spd="slow" advTm="187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C68-4FF1-474D-7A53-D4C4D4B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7"/>
            <a:ext cx="10515600" cy="7345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circuit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8DAE-58C0-7A8D-3D7A-7F53F2D3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2812"/>
            <a:ext cx="7309338" cy="5032376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IN" sz="2400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Three fingertips for the operation;</a:t>
            </a:r>
          </a:p>
          <a:p>
            <a:pPr algn="just">
              <a:lnSpc>
                <a:spcPct val="100000"/>
              </a:lnSpc>
            </a:pPr>
            <a:r>
              <a:rPr lang="en-IN" sz="240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the Trigger Pin (Pin-2) senses any voltage less than 1/3rd of the supply voltage, it turns ON the output.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the Threshold Pin (Pin-6) senses any voltage more than 2/3rds of the supply voltage, it turns OFF the output.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Whenever the output of the 555 timer IC is in OFF state, the Discharge Pin (Pin-7) acts as ground/negative rail i.e., it is internally connected to 0V.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3ABD6-C97F-35AB-C90C-FD108E1D6835}"/>
              </a:ext>
            </a:extLst>
          </p:cNvPr>
          <p:cNvCxnSpPr/>
          <p:nvPr/>
        </p:nvCxnSpPr>
        <p:spPr>
          <a:xfrm>
            <a:off x="838200" y="759867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D885A2-CF49-5B91-012E-5912EE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E391-2CFD-064D-8830-C9040F23F13F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black and white electronic chip&#10;&#10;Description automatically generated">
            <a:extLst>
              <a:ext uri="{FF2B5EF4-FFF2-40B4-BE49-F238E27FC236}">
                <a16:creationId xmlns:a16="http://schemas.microsoft.com/office/drawing/2014/main" id="{29FA51A4-7D0D-DE99-4744-7138029EE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760" y="2233677"/>
            <a:ext cx="3442880" cy="19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7"/>
    </mc:Choice>
    <mc:Fallback>
      <p:transition spd="slow" advTm="179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C68-4FF1-474D-7A53-D4C4D4B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7"/>
            <a:ext cx="10515600" cy="8299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circuit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8DAE-58C0-7A8D-3D7A-7F53F2D3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677"/>
            <a:ext cx="10515600" cy="5032376"/>
          </a:xfrm>
        </p:spPr>
        <p:txBody>
          <a:bodyPr>
            <a:noAutofit/>
          </a:bodyPr>
          <a:lstStyle/>
          <a:p>
            <a:pPr algn="just"/>
            <a:r>
              <a:rPr lang="en-IN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Immediately after the power supply is turned on, the capacitor (C1) will be in discharged state and so the voltage at Pin-2 will be 0V.</a:t>
            </a:r>
          </a:p>
          <a:p>
            <a:pPr algn="just"/>
            <a:r>
              <a:rPr lang="en-IN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Since this voltage is less than 1/3rds of the supply voltage, the output turns ON.</a:t>
            </a:r>
          </a:p>
          <a:p>
            <a:pPr algn="just"/>
            <a:r>
              <a:rPr lang="en-IN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Pin-7 will internally disconnect from 0V and so the capacitor starts charging via resistors R1 &amp; R2.</a:t>
            </a:r>
          </a:p>
          <a:p>
            <a:pPr algn="just"/>
            <a:r>
              <a:rPr lang="en-IN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Immediately after the voltage across capacitor (C1) crosses 2/3rds of the supply voltage, Pin-6 senses it and turns OFF the output.</a:t>
            </a:r>
          </a:p>
          <a:p>
            <a:pPr algn="just"/>
            <a:r>
              <a:rPr lang="en-IN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Pin-7 will reconnect internally to 0V, which results in capacitor discharging via resistor R1.</a:t>
            </a:r>
          </a:p>
          <a:p>
            <a:pPr algn="just"/>
            <a:r>
              <a:rPr lang="en-IN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once the voltage across the capacitor falls below 1/3rd of the supply voltage, Pin-2 will turn ON the output and this whole cycle repeats again and again. (The sequence continues from the 3rd step).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3ABD6-C97F-35AB-C90C-FD108E1D6835}"/>
              </a:ext>
            </a:extLst>
          </p:cNvPr>
          <p:cNvCxnSpPr/>
          <p:nvPr/>
        </p:nvCxnSpPr>
        <p:spPr>
          <a:xfrm>
            <a:off x="838200" y="748144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D885A2-CF49-5B91-012E-5912EE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E391-2CFD-064D-8830-C9040F23F1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3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6"/>
    </mc:Choice>
    <mc:Fallback>
      <p:transition spd="slow" advTm="256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9C68-4FF1-474D-7A53-D4C4D4B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7"/>
            <a:ext cx="10515600" cy="8299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Justification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B8DAE-58C0-7A8D-3D7A-7F53F2D3A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07315"/>
                <a:ext cx="10515600" cy="503237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IN" sz="2400" b="0" i="0" dirty="0">
                    <a:solidFill>
                      <a:srgbClr val="292929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 for calculating the frequency of the output sound/tone:</a:t>
                </a:r>
              </a:p>
              <a:p>
                <a:pPr algn="l"/>
                <a:endParaRPr lang="en-IN" sz="2400" b="0" i="0" dirty="0">
                  <a:solidFill>
                    <a:srgbClr val="292929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𝑓𝑟𝑒𝑞𝑢𝑒𝑛𝑐𝑦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=1.44/((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400" b="0" i="0" dirty="0">
                  <a:solidFill>
                    <a:srgbClr val="292929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:endParaRPr lang="en-IN" sz="2400" b="0" i="0" dirty="0">
                  <a:solidFill>
                    <a:srgbClr val="292929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IN" sz="2400" b="0" i="0" dirty="0">
                    <a:solidFill>
                      <a:srgbClr val="292929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circuit we made, the value of R1 is 10K and C1 is 10uF. After replacing these values in the above formula, we have:</a:t>
                </a:r>
              </a:p>
              <a:p>
                <a:pPr marL="0" indent="0" algn="l">
                  <a:buNone/>
                </a:pPr>
                <a:endParaRPr lang="en-IN" sz="2400" b="0" i="0" dirty="0">
                  <a:solidFill>
                    <a:srgbClr val="292929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𝑓𝑟𝑒𝑞𝑢𝑒𝑛𝑐𝑦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=1.44/((10,000+2</m:t>
                      </m:r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92929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92929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400" b="0" i="0" dirty="0">
                  <a:solidFill>
                    <a:srgbClr val="292929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:endParaRPr lang="en-IN" sz="2400" b="0" i="0" dirty="0">
                  <a:solidFill>
                    <a:srgbClr val="292929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IN" sz="2400" b="0" i="0" dirty="0">
                    <a:solidFill>
                      <a:srgbClr val="292929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also rearrange the formula to calculate the value of resistor we need to use for any frequency required.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B8DAE-58C0-7A8D-3D7A-7F53F2D3A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07315"/>
                <a:ext cx="10515600" cy="5032376"/>
              </a:xfrm>
              <a:blipFill>
                <a:blip r:embed="rId2"/>
                <a:stretch>
                  <a:fillRect l="-724" t="-1763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3ABD6-C97F-35AB-C90C-FD108E1D6835}"/>
              </a:ext>
            </a:extLst>
          </p:cNvPr>
          <p:cNvCxnSpPr/>
          <p:nvPr/>
        </p:nvCxnSpPr>
        <p:spPr>
          <a:xfrm>
            <a:off x="838200" y="748144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D885A2-CF49-5B91-012E-5912EE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E391-2CFD-064D-8830-C9040F23F1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2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2"/>
    </mc:Choice>
    <mc:Fallback>
      <p:transition spd="slow" advTm="308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705</Words>
  <Application>Microsoft Macintosh PowerPoint</Application>
  <PresentationFormat>Widescreen</PresentationFormat>
  <Paragraphs>92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 Theme</vt:lpstr>
      <vt:lpstr>Course Project  Flexible Electronics</vt:lpstr>
      <vt:lpstr>Project Idea</vt:lpstr>
      <vt:lpstr>Components used</vt:lpstr>
      <vt:lpstr>Materials with specifications</vt:lpstr>
      <vt:lpstr>Fabrication: Comb structure</vt:lpstr>
      <vt:lpstr>Fabrication: circuit on Kapton</vt:lpstr>
      <vt:lpstr>How circuit works</vt:lpstr>
      <vt:lpstr>How circuit works</vt:lpstr>
      <vt:lpstr>Mathematical Justification</vt:lpstr>
      <vt:lpstr>Final Product</vt:lpstr>
      <vt:lpstr>Working Model</vt:lpstr>
      <vt:lpstr>Working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Project Flexible Electronics</dc:title>
  <dc:creator>Saurabh Bhooshan Mishra</dc:creator>
  <cp:lastModifiedBy>Saurabh Bhooshan Mishra</cp:lastModifiedBy>
  <cp:revision>2</cp:revision>
  <dcterms:created xsi:type="dcterms:W3CDTF">2024-04-22T07:20:10Z</dcterms:created>
  <dcterms:modified xsi:type="dcterms:W3CDTF">2024-05-23T17:26:41Z</dcterms:modified>
</cp:coreProperties>
</file>